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6" r:id="rId4"/>
    <p:sldId id="287" r:id="rId5"/>
    <p:sldId id="259" r:id="rId6"/>
    <p:sldId id="285" r:id="rId7"/>
    <p:sldId id="260" r:id="rId8"/>
    <p:sldId id="264" r:id="rId9"/>
    <p:sldId id="262" r:id="rId10"/>
    <p:sldId id="289" r:id="rId11"/>
    <p:sldId id="288" r:id="rId12"/>
    <p:sldId id="278" r:id="rId13"/>
    <p:sldId id="291" r:id="rId14"/>
    <p:sldId id="292" r:id="rId15"/>
    <p:sldId id="293" r:id="rId16"/>
    <p:sldId id="294" r:id="rId17"/>
    <p:sldId id="295" r:id="rId18"/>
    <p:sldId id="296" r:id="rId19"/>
    <p:sldId id="290" r:id="rId20"/>
    <p:sldId id="263" r:id="rId21"/>
    <p:sldId id="265" r:id="rId22"/>
    <p:sldId id="297" r:id="rId23"/>
    <p:sldId id="281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3" autoAdjust="0"/>
  </p:normalViewPr>
  <p:slideViewPr>
    <p:cSldViewPr snapToGrid="0" snapToObjects="1">
      <p:cViewPr varScale="1">
        <p:scale>
          <a:sx n="63" d="100"/>
          <a:sy n="6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02A59-7196-4085-91D9-CC412D040E94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1335-9CAF-418F-91FC-43D6293B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2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group</a:t>
            </a:r>
            <a:r>
              <a:rPr lang="en-US" baseline="0" dirty="0" smtClean="0"/>
              <a:t> defined by these x’s to the group where the x’s are 0. For a meaningful comparison, we center the continuous predictors so the reference group has meaningful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1335-9CAF-418F-91FC-43D6293B48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2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2EAA-5227-974D-B07C-07C48B6F06CD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4083-0AE6-4B4C-ADEC-B160F3AF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Biost</a:t>
            </a:r>
            <a:r>
              <a:rPr lang="en-US" dirty="0" smtClean="0"/>
              <a:t> 513 Discussion Section</a:t>
            </a:r>
            <a:br>
              <a:rPr lang="en-US" dirty="0" smtClean="0"/>
            </a:br>
            <a:r>
              <a:rPr lang="en-US" dirty="0" smtClean="0"/>
              <a:t>Week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Hannah Cohen-Cline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Predictive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Why are we doing this?</a:t>
            </a:r>
          </a:p>
          <a:p>
            <a:pPr lvl="0"/>
            <a:r>
              <a:rPr lang="en-US" dirty="0" smtClean="0"/>
              <a:t>What should be in the model?</a:t>
            </a:r>
          </a:p>
          <a:p>
            <a:pPr lvl="0"/>
            <a:r>
              <a:rPr lang="en-US" dirty="0" smtClean="0"/>
              <a:t>What shouldn’t be in the model?</a:t>
            </a:r>
          </a:p>
          <a:p>
            <a:pPr lvl="0"/>
            <a:r>
              <a:rPr lang="en-US" dirty="0" smtClean="0"/>
              <a:t>Do we care about confounders and effect modifiers?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Predictive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0433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was in the Mayo Model?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1337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338" lvl="1" indent="-338138">
              <a:buFont typeface="Arial"/>
              <a:buChar char="•"/>
            </a:pPr>
            <a:r>
              <a:rPr lang="en-US" sz="2400" dirty="0" smtClean="0"/>
              <a:t>age</a:t>
            </a:r>
          </a:p>
          <a:p>
            <a:pPr marL="795338" lvl="1" indent="-338138">
              <a:buFont typeface="Arial"/>
              <a:buChar char="•"/>
            </a:pPr>
            <a:r>
              <a:rPr lang="en-US" sz="2400" dirty="0" smtClean="0"/>
              <a:t>serum </a:t>
            </a:r>
            <a:r>
              <a:rPr lang="en-US" sz="2400" dirty="0" err="1" smtClean="0"/>
              <a:t>bilirubin</a:t>
            </a:r>
            <a:endParaRPr lang="en-US" sz="2400" dirty="0" smtClean="0"/>
          </a:p>
          <a:p>
            <a:pPr marL="795338" lvl="1" indent="-338138">
              <a:buFont typeface="Arial"/>
              <a:buChar char="•"/>
            </a:pPr>
            <a:r>
              <a:rPr lang="en-US" sz="2400" dirty="0" smtClean="0"/>
              <a:t>serum albumin</a:t>
            </a:r>
          </a:p>
          <a:p>
            <a:pPr marL="795338" lvl="1" indent="-338138">
              <a:buFont typeface="Arial"/>
              <a:buChar char="•"/>
            </a:pPr>
            <a:r>
              <a:rPr lang="en-US" sz="2400" dirty="0" err="1" smtClean="0"/>
              <a:t>prothrombin</a:t>
            </a:r>
            <a:r>
              <a:rPr lang="en-US" sz="2400" dirty="0" smtClean="0"/>
              <a:t> time </a:t>
            </a:r>
          </a:p>
          <a:p>
            <a:pPr marL="795338" lvl="1" indent="-338138">
              <a:buFont typeface="Arial"/>
              <a:buChar char="•"/>
            </a:pPr>
            <a:r>
              <a:rPr lang="en-US" sz="2400" dirty="0" smtClean="0"/>
              <a:t>edema treatment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53470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/>
              <a:buChar char="•"/>
            </a:pPr>
            <a:r>
              <a:rPr lang="en-US" sz="3200" dirty="0" smtClean="0"/>
              <a:t>What does this model look like?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1138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h(t</a:t>
            </a:r>
            <a:r>
              <a:rPr lang="en-US" sz="2800" dirty="0" smtClean="0"/>
              <a:t>, X) =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(t)exp(β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+ </a:t>
            </a:r>
            <a:r>
              <a:rPr lang="en-US" sz="2800" dirty="0" err="1" smtClean="0"/>
              <a:t>β</a:t>
            </a:r>
            <a:r>
              <a:rPr lang="en-US" sz="2800" baseline="-25000" dirty="0" err="1" smtClean="0"/>
              <a:t>Alb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Alb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9843" y="966474"/>
            <a:ext cx="7593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stcox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age edema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logbil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logalb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logpro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nohr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failure _d:  status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analysis time _t:  time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Cox regression 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Breslow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method for ties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No. of subjects =          312                     Number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=       312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No. of failures =          125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Time at risk    =       625985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 LR chi2(5)      =    196.56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Log likelihood  =   -541.70071 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chi2     =    0.0000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_t |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age |   .0327601   .0085866     3.82   0.000     .0159308    .0495894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edema |    .483966   .2373427     2.04   0.041     .0187829    .9491492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logbil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.9017878   .0982848     9.18   0.000     .7091532    1.094422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logalb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-3.097375   .7228942    -4.28   0.000    -4.514221   -1.680528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logpro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3.184475   1.007283     3.16   0.002     1.210236    5.158714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0433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How do we assess the adequacy of the model?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66437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338" lvl="1" indent="-338138">
              <a:buFont typeface="Arial"/>
              <a:buChar char="•"/>
            </a:pPr>
            <a:r>
              <a:rPr lang="en-US" sz="2400" dirty="0" smtClean="0"/>
              <a:t>Proportional hazards</a:t>
            </a:r>
          </a:p>
          <a:p>
            <a:pPr marL="1252538" lvl="2" indent="-338138">
              <a:buFont typeface="Arial"/>
              <a:buChar char="•"/>
            </a:pPr>
            <a:r>
              <a:rPr lang="en-US" sz="2400" dirty="0" err="1" smtClean="0"/>
              <a:t>estat</a:t>
            </a:r>
            <a:r>
              <a:rPr lang="en-US" sz="2400" dirty="0" smtClean="0"/>
              <a:t> </a:t>
            </a:r>
            <a:r>
              <a:rPr lang="en-US" sz="2400" dirty="0" err="1" smtClean="0"/>
              <a:t>phtest</a:t>
            </a:r>
            <a:endParaRPr lang="en-US" sz="2400" dirty="0" smtClean="0"/>
          </a:p>
          <a:p>
            <a:pPr marL="1252538" lvl="2" indent="-338138">
              <a:buFont typeface="Arial"/>
              <a:buChar char="•"/>
            </a:pPr>
            <a:r>
              <a:rPr lang="en-US" sz="2400" dirty="0" smtClean="0"/>
              <a:t>log(-log) plot (</a:t>
            </a:r>
            <a:r>
              <a:rPr lang="en-US" sz="2400" dirty="0" err="1" smtClean="0"/>
              <a:t>stphplot</a:t>
            </a:r>
            <a:r>
              <a:rPr lang="en-US" sz="2400" dirty="0" smtClean="0"/>
              <a:t>)</a:t>
            </a:r>
          </a:p>
          <a:p>
            <a:pPr marL="1252538" lvl="2" indent="-338138">
              <a:buFont typeface="Arial"/>
              <a:buChar char="•"/>
            </a:pPr>
            <a:r>
              <a:rPr lang="en-US" sz="2400" dirty="0" err="1" smtClean="0"/>
              <a:t>stcoxkm</a:t>
            </a:r>
            <a:endParaRPr lang="en-US" sz="2400" dirty="0" smtClean="0"/>
          </a:p>
          <a:p>
            <a:pPr marL="795338" lvl="1" indent="-338138">
              <a:buFont typeface="Arial"/>
              <a:buChar char="•"/>
            </a:pPr>
            <a:r>
              <a:rPr lang="en-US" sz="2400" dirty="0" smtClean="0"/>
              <a:t>Graphs make it easy to visualize PH, but the  interpretation is subjective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5131" y="1890994"/>
            <a:ext cx="73814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phtest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detail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Test of proportional-hazards assumption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Time:  Time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|       rho            chi2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&gt;chi2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------------+---------------------------------------------------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age         |     -0.04633         0.23        1         0.6320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edema       |     -0.22200         5.57        1         0.0183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logbil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|      0.12393         1.75        1         0.1854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logalb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|     -0.03695         0.18        1         0.6717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logpro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|     -0.18555         3.38        1         0.0661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------------+---------------------------------------------------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global test |                     12.40        5         0.0297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----------------------------------------------------------------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04" y="619607"/>
            <a:ext cx="7519226" cy="550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82" y="220129"/>
            <a:ext cx="8786094" cy="638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09" y="300566"/>
            <a:ext cx="8483326" cy="6167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5-Year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err="1" smtClean="0"/>
              <a:t>h(t</a:t>
            </a:r>
            <a:r>
              <a:rPr lang="en-US" sz="2800" dirty="0" smtClean="0"/>
              <a:t>, X) =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(t)exp(β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+ </a:t>
            </a:r>
            <a:r>
              <a:rPr lang="en-US" sz="2800" dirty="0" err="1" smtClean="0"/>
              <a:t>β</a:t>
            </a:r>
            <a:r>
              <a:rPr lang="en-US" sz="2800" baseline="-25000" dirty="0" err="1" smtClean="0"/>
              <a:t>Alb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Alb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(t=5) = 0.99839 (from Dickenson </a:t>
            </a:r>
            <a:r>
              <a:rPr lang="en-US" i="1" dirty="0" smtClean="0"/>
              <a:t>et al.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are our values for X? (Remember some of these need to be log-transformed)</a:t>
            </a:r>
          </a:p>
          <a:p>
            <a:pPr lvl="1"/>
            <a:r>
              <a:rPr lang="en-US" dirty="0" smtClean="0"/>
              <a:t>Age = 53</a:t>
            </a:r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bilirubin</a:t>
            </a:r>
            <a:r>
              <a:rPr lang="en-US" dirty="0" smtClean="0"/>
              <a:t> = 0.5 mg/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1"/>
            <a:r>
              <a:rPr lang="en-US" dirty="0" smtClean="0"/>
              <a:t>Serum albumin = 4.5 gm/</a:t>
            </a:r>
            <a:r>
              <a:rPr lang="en-US" dirty="0" err="1" smtClean="0"/>
              <a:t>mL</a:t>
            </a:r>
            <a:endParaRPr lang="en-US" dirty="0" smtClean="0"/>
          </a:p>
          <a:p>
            <a:pPr lvl="1"/>
            <a:r>
              <a:rPr lang="en-US" dirty="0" err="1" smtClean="0"/>
              <a:t>Prothrombin</a:t>
            </a:r>
            <a:r>
              <a:rPr lang="en-US" dirty="0" smtClean="0"/>
              <a:t> time = 10.1 sec</a:t>
            </a:r>
          </a:p>
          <a:p>
            <a:pPr lvl="1"/>
            <a:r>
              <a:rPr lang="en-US" dirty="0" smtClean="0"/>
              <a:t>Edema therapy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5-Year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our model?</a:t>
            </a:r>
          </a:p>
          <a:p>
            <a:pPr lvl="1"/>
            <a:r>
              <a:rPr lang="en-US" sz="2400" dirty="0" err="1" smtClean="0"/>
              <a:t>h(t</a:t>
            </a:r>
            <a:r>
              <a:rPr lang="en-US" sz="2400" dirty="0" smtClean="0"/>
              <a:t>, X) =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(t)exp(β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+ β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+ </a:t>
            </a:r>
            <a:r>
              <a:rPr lang="en-US" sz="2400" dirty="0" err="1" smtClean="0"/>
              <a:t>β</a:t>
            </a:r>
            <a:r>
              <a:rPr lang="en-US" sz="2400" baseline="-25000" dirty="0" err="1" smtClean="0"/>
              <a:t>Alb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Alb</a:t>
            </a:r>
            <a:r>
              <a:rPr lang="en-US" sz="2400" dirty="0" smtClean="0"/>
              <a:t> + β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+ β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We have</a:t>
            </a:r>
            <a:endParaRPr lang="en-US" dirty="0" smtClean="0"/>
          </a:p>
          <a:p>
            <a:pPr lvl="1"/>
            <a:r>
              <a:rPr lang="en-US" sz="2400" dirty="0" smtClean="0"/>
              <a:t>S(5, </a:t>
            </a:r>
            <a:r>
              <a:rPr lang="en-US" sz="2400" dirty="0" smtClean="0"/>
              <a:t>X) =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(5)^</a:t>
            </a:r>
            <a:r>
              <a:rPr lang="en-US" sz="2400" dirty="0" err="1" smtClean="0"/>
              <a:t>exp</a:t>
            </a:r>
            <a:r>
              <a:rPr lang="en-US" sz="2400" dirty="0" smtClean="0"/>
              <a:t>(β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+ β</a:t>
            </a:r>
            <a:r>
              <a:rPr lang="en-US" sz="2400" baseline="-25000" dirty="0"/>
              <a:t>B</a:t>
            </a:r>
            <a:r>
              <a:rPr lang="en-US" sz="2400" dirty="0"/>
              <a:t>X</a:t>
            </a:r>
            <a:r>
              <a:rPr lang="en-US" sz="2400" baseline="-25000" dirty="0"/>
              <a:t>B</a:t>
            </a:r>
            <a:r>
              <a:rPr lang="en-US" sz="2400" dirty="0"/>
              <a:t> + β</a:t>
            </a:r>
            <a:r>
              <a:rPr lang="en-US" sz="2400" baseline="-25000" dirty="0" err="1"/>
              <a:t>Alb</a:t>
            </a:r>
            <a:r>
              <a:rPr lang="en-US" sz="2400" dirty="0" err="1"/>
              <a:t>X</a:t>
            </a:r>
            <a:r>
              <a:rPr lang="en-US" sz="2400" baseline="-25000" dirty="0" err="1"/>
              <a:t>Alb</a:t>
            </a:r>
            <a:r>
              <a:rPr lang="en-US" sz="2400" dirty="0"/>
              <a:t> + β</a:t>
            </a:r>
            <a:r>
              <a:rPr lang="en-US" sz="2400" baseline="-25000" dirty="0"/>
              <a:t>P</a:t>
            </a:r>
            <a:r>
              <a:rPr lang="en-US" sz="2400" dirty="0"/>
              <a:t>X</a:t>
            </a:r>
            <a:r>
              <a:rPr lang="en-US" sz="2400" baseline="-25000" dirty="0"/>
              <a:t>P</a:t>
            </a:r>
            <a:r>
              <a:rPr lang="en-US" sz="2400" dirty="0"/>
              <a:t> + β</a:t>
            </a:r>
            <a:r>
              <a:rPr lang="en-US" sz="2400" baseline="-25000" dirty="0"/>
              <a:t>E</a:t>
            </a:r>
            <a:r>
              <a:rPr lang="en-US" sz="2400" dirty="0"/>
              <a:t>X</a:t>
            </a:r>
            <a:r>
              <a:rPr lang="en-US" sz="2400" baseline="-25000" dirty="0"/>
              <a:t>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dirty="0" smtClean="0"/>
              <a:t>Substitute in values for the parameters</a:t>
            </a:r>
          </a:p>
          <a:p>
            <a:pPr lvl="1"/>
            <a:r>
              <a:rPr lang="en-US" sz="2400" dirty="0" smtClean="0"/>
              <a:t>S(5, </a:t>
            </a:r>
            <a:r>
              <a:rPr lang="en-US" sz="2400" dirty="0" smtClean="0"/>
              <a:t>X) = </a:t>
            </a:r>
            <a:r>
              <a:rPr lang="en-US" sz="2400" dirty="0" smtClean="0"/>
              <a:t>0.99839^exp(0.033*(53-50) </a:t>
            </a:r>
            <a:r>
              <a:rPr lang="en-US" sz="2400" dirty="0" smtClean="0"/>
              <a:t>+ </a:t>
            </a:r>
            <a:r>
              <a:rPr lang="en-US" sz="2400" dirty="0" smtClean="0"/>
              <a:t>0.902*(log(0.5)-0.576) </a:t>
            </a:r>
            <a:r>
              <a:rPr lang="en-US" sz="2400" dirty="0" smtClean="0"/>
              <a:t>– </a:t>
            </a:r>
            <a:r>
              <a:rPr lang="en-US" sz="2400" dirty="0" smtClean="0"/>
              <a:t>3.097*(log(4.5)-1.25) </a:t>
            </a:r>
            <a:r>
              <a:rPr lang="en-US" sz="2400" dirty="0" smtClean="0"/>
              <a:t>+ </a:t>
            </a:r>
            <a:r>
              <a:rPr lang="en-US" sz="2400" dirty="0" smtClean="0"/>
              <a:t>3.184*(log(10.1)-2.37) </a:t>
            </a:r>
            <a:r>
              <a:rPr lang="en-US" sz="2400" dirty="0" smtClean="0"/>
              <a:t>+ </a:t>
            </a:r>
            <a:r>
              <a:rPr lang="en-US" sz="2400" dirty="0" smtClean="0"/>
              <a:t>0.484*0)</a:t>
            </a:r>
            <a:endParaRPr lang="en-US" sz="2400" dirty="0" smtClean="0"/>
          </a:p>
          <a:p>
            <a:r>
              <a:rPr lang="en-US" dirty="0" smtClean="0"/>
              <a:t>Solve = </a:t>
            </a:r>
            <a:r>
              <a:rPr lang="en-US" dirty="0" smtClean="0"/>
              <a:t>0.9998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1f</a:t>
            </a:r>
          </a:p>
          <a:p>
            <a:pPr lvl="1"/>
            <a:r>
              <a:rPr lang="en-US" dirty="0" smtClean="0"/>
              <a:t>What does it mean to fail to reject the null hypothesis? What do you </a:t>
            </a:r>
            <a:r>
              <a:rPr lang="en-US" u="sng" dirty="0" smtClean="0"/>
              <a:t>conclude</a:t>
            </a:r>
            <a:r>
              <a:rPr lang="en-US" dirty="0" smtClean="0"/>
              <a:t>?</a:t>
            </a:r>
          </a:p>
          <a:p>
            <a:r>
              <a:rPr lang="en-US" dirty="0" smtClean="0"/>
              <a:t>Question 1g</a:t>
            </a:r>
          </a:p>
          <a:p>
            <a:pPr lvl="1"/>
            <a:r>
              <a:rPr lang="en-US" dirty="0" smtClean="0"/>
              <a:t>Why can’t you use </a:t>
            </a:r>
            <a:r>
              <a:rPr lang="en-US" dirty="0" err="1" smtClean="0"/>
              <a:t>stcoxkm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should you use instead?</a:t>
            </a:r>
          </a:p>
          <a:p>
            <a:pPr lvl="1"/>
            <a:r>
              <a:rPr lang="en-US" dirty="0" smtClean="0"/>
              <a:t>What assumptions have we made in our Cox regression model?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concern of assessing internal validity?</a:t>
            </a:r>
          </a:p>
          <a:p>
            <a:r>
              <a:rPr lang="en-US" dirty="0" smtClean="0"/>
              <a:t>Compare observed vs. predicted survival by categories of “log-risk”</a:t>
            </a:r>
          </a:p>
          <a:p>
            <a:pPr marL="863600" lvl="1" indent="0">
              <a:spcBef>
                <a:spcPts val="0"/>
              </a:spcBef>
              <a:buNone/>
            </a:pPr>
            <a:r>
              <a:rPr lang="en-US" sz="2400" dirty="0" err="1" smtClean="0"/>
              <a:t>stcox</a:t>
            </a:r>
            <a:r>
              <a:rPr lang="en-US" sz="2400" dirty="0" smtClean="0"/>
              <a:t> age </a:t>
            </a:r>
            <a:r>
              <a:rPr lang="en-US" sz="2400" dirty="0" err="1" smtClean="0"/>
              <a:t>logbil</a:t>
            </a:r>
            <a:r>
              <a:rPr lang="en-US" sz="2400" dirty="0" smtClean="0"/>
              <a:t> </a:t>
            </a:r>
            <a:r>
              <a:rPr lang="en-US" sz="2400" dirty="0" err="1" smtClean="0"/>
              <a:t>logalb</a:t>
            </a:r>
            <a:r>
              <a:rPr lang="en-US" sz="2400" dirty="0" smtClean="0"/>
              <a:t> </a:t>
            </a:r>
            <a:r>
              <a:rPr lang="en-US" sz="2400" dirty="0" err="1" smtClean="0"/>
              <a:t>logpro</a:t>
            </a:r>
            <a:r>
              <a:rPr lang="en-US" sz="2400" dirty="0" smtClean="0"/>
              <a:t> </a:t>
            </a:r>
            <a:r>
              <a:rPr lang="en-US" sz="2400" dirty="0" err="1" smtClean="0"/>
              <a:t>edemaTx</a:t>
            </a:r>
            <a:r>
              <a:rPr lang="en-US" sz="2400" dirty="0" smtClean="0"/>
              <a:t>, </a:t>
            </a:r>
            <a:r>
              <a:rPr lang="en-US" sz="2400" dirty="0" err="1" smtClean="0"/>
              <a:t>nohr</a:t>
            </a:r>
            <a:r>
              <a:rPr lang="en-US" sz="2400" dirty="0" smtClean="0"/>
              <a:t> </a:t>
            </a:r>
          </a:p>
          <a:p>
            <a:pPr marL="863600" lvl="1" indent="0">
              <a:spcBef>
                <a:spcPts val="0"/>
              </a:spcBef>
              <a:buNone/>
            </a:pPr>
            <a:r>
              <a:rPr lang="en-US" sz="2400" dirty="0" smtClean="0"/>
              <a:t>predict S0hat, </a:t>
            </a:r>
            <a:r>
              <a:rPr lang="en-US" sz="2400" dirty="0" err="1" smtClean="0"/>
              <a:t>basesurv</a:t>
            </a:r>
            <a:endParaRPr lang="en-US" sz="2400" dirty="0" smtClean="0"/>
          </a:p>
          <a:p>
            <a:pPr marL="863600" lvl="1" indent="0">
              <a:spcBef>
                <a:spcPts val="0"/>
              </a:spcBef>
              <a:buNone/>
            </a:pPr>
            <a:r>
              <a:rPr lang="en-US" sz="2400" dirty="0" smtClean="0"/>
              <a:t>predict R, </a:t>
            </a:r>
            <a:r>
              <a:rPr lang="en-US" sz="2400" dirty="0" err="1" smtClean="0"/>
              <a:t>xb</a:t>
            </a:r>
            <a:endParaRPr lang="en-US" sz="2400" dirty="0" smtClean="0"/>
          </a:p>
          <a:p>
            <a:pPr marL="863600" lvl="1" indent="0">
              <a:spcBef>
                <a:spcPts val="0"/>
              </a:spcBef>
              <a:buNone/>
            </a:pPr>
            <a:r>
              <a:rPr lang="en-US" sz="2400" dirty="0" smtClean="0"/>
              <a:t>generate </a:t>
            </a:r>
            <a:r>
              <a:rPr lang="en-US" sz="2400" dirty="0" err="1" smtClean="0"/>
              <a:t>Rcat</a:t>
            </a:r>
            <a:r>
              <a:rPr lang="en-US" sz="2400" dirty="0" smtClean="0"/>
              <a:t> = R</a:t>
            </a:r>
          </a:p>
          <a:p>
            <a:pPr marL="863600" lvl="1" indent="0">
              <a:spcBef>
                <a:spcPts val="0"/>
              </a:spcBef>
              <a:buNone/>
            </a:pPr>
            <a:r>
              <a:rPr lang="en-US" sz="2400" dirty="0" smtClean="0"/>
              <a:t>recode </a:t>
            </a:r>
            <a:r>
              <a:rPr lang="en-US" sz="2400" dirty="0" err="1" smtClean="0"/>
              <a:t>Rcat</a:t>
            </a:r>
            <a:r>
              <a:rPr lang="en-US" sz="2400" dirty="0" smtClean="0"/>
              <a:t> (min/4.99999 = 1)(4.5/5.2499999=2)(5.25/6.499999=3)(6.45/max=4)</a:t>
            </a:r>
          </a:p>
          <a:p>
            <a:pPr marL="863600" lvl="1" indent="0">
              <a:spcBef>
                <a:spcPts val="0"/>
              </a:spcBef>
              <a:buNone/>
            </a:pPr>
            <a:r>
              <a:rPr lang="en-US" sz="2400" dirty="0" smtClean="0"/>
              <a:t>generate Shat = S0hat^exp(R)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41" y="355593"/>
            <a:ext cx="8405711" cy="6119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observed vs. predicted survival by categories of “log-risk” in an </a:t>
            </a:r>
            <a:r>
              <a:rPr lang="en-US" i="1" dirty="0" smtClean="0"/>
              <a:t>independent </a:t>
            </a:r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106 subjects did not participate in the trial</a:t>
            </a:r>
          </a:p>
          <a:p>
            <a:r>
              <a:rPr lang="en-US" dirty="0" smtClean="0"/>
              <a:t>This is a little tricky to do in </a:t>
            </a:r>
            <a:r>
              <a:rPr lang="en-US" dirty="0" err="1" smtClean="0"/>
              <a:t>Stata</a:t>
            </a:r>
            <a:r>
              <a:rPr lang="en-US" dirty="0" smtClean="0"/>
              <a:t> – if you want to see the code, come talk to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86" y="406400"/>
            <a:ext cx="8405713" cy="6119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987" y="1549926"/>
            <a:ext cx="6527075" cy="4745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023" y="1468437"/>
            <a:ext cx="6526977" cy="4745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value of the log-likelihood?</a:t>
            </a:r>
          </a:p>
          <a:p>
            <a:r>
              <a:rPr lang="en-US" dirty="0" smtClean="0"/>
              <a:t>Does the HR depend on age and/or sex?</a:t>
            </a:r>
          </a:p>
          <a:p>
            <a:r>
              <a:rPr lang="en-US" dirty="0" smtClean="0"/>
              <a:t>What is our model?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1" y="1600201"/>
            <a:ext cx="9042400" cy="254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1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h(t</a:t>
            </a:r>
            <a:r>
              <a:rPr lang="en-US" sz="2800" dirty="0" smtClean="0"/>
              <a:t>, X) =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(t)exp(β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PA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+ β</a:t>
            </a:r>
            <a:r>
              <a:rPr lang="en-US" sz="2800" baseline="-25000" dirty="0" smtClean="0"/>
              <a:t>PS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What is the HR comparing platelet=1 to platelet=0 for a 50 year old female? </a:t>
            </a:r>
          </a:p>
          <a:p>
            <a:pPr lvl="1"/>
            <a:r>
              <a:rPr lang="en-US" dirty="0" smtClean="0"/>
              <a:t>Female is coded as 1</a:t>
            </a:r>
          </a:p>
          <a:p>
            <a:pPr lvl="1"/>
            <a:r>
              <a:rPr lang="en-US" dirty="0" smtClean="0"/>
              <a:t>Age is continuous in years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1961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h(t</a:t>
            </a:r>
            <a:r>
              <a:rPr lang="en-US" sz="2800" dirty="0" smtClean="0"/>
              <a:t>, X) =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(t)exp(β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1 + β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50 + β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1 + β</a:t>
            </a:r>
            <a:r>
              <a:rPr lang="en-US" sz="2800" baseline="-25000" dirty="0" smtClean="0"/>
              <a:t>PA</a:t>
            </a:r>
            <a:r>
              <a:rPr lang="en-US" sz="2800" dirty="0" smtClean="0"/>
              <a:t>1*50 + β</a:t>
            </a:r>
            <a:r>
              <a:rPr lang="en-US" sz="2800" baseline="-25000" dirty="0" smtClean="0"/>
              <a:t>PS</a:t>
            </a:r>
            <a:r>
              <a:rPr lang="en-US" sz="2800" dirty="0" smtClean="0"/>
              <a:t>1*1)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99535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h(t</a:t>
            </a:r>
            <a:r>
              <a:rPr lang="en-US" sz="2800" dirty="0" smtClean="0"/>
              <a:t>, X) =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(t)exp(β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0 + β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50 + β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1 + β</a:t>
            </a:r>
            <a:r>
              <a:rPr lang="en-US" sz="2800" baseline="-25000" dirty="0" smtClean="0"/>
              <a:t>PA</a:t>
            </a:r>
            <a:r>
              <a:rPr lang="en-US" sz="2800" dirty="0" smtClean="0"/>
              <a:t>0*0 + β</a:t>
            </a:r>
            <a:r>
              <a:rPr lang="en-US" sz="2800" baseline="-25000" dirty="0" smtClean="0"/>
              <a:t>PS</a:t>
            </a:r>
            <a:r>
              <a:rPr lang="en-US" sz="2800" dirty="0" smtClean="0"/>
              <a:t>0*1)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57108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HR = </a:t>
            </a:r>
            <a:r>
              <a:rPr lang="en-US" sz="2400" dirty="0" err="1" smtClean="0"/>
              <a:t>exp(β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+ β</a:t>
            </a:r>
            <a:r>
              <a:rPr lang="en-US" sz="2400" baseline="-25000" dirty="0" smtClean="0"/>
              <a:t>PA</a:t>
            </a:r>
            <a:r>
              <a:rPr lang="en-US" sz="2400" dirty="0" smtClean="0"/>
              <a:t>50 + β</a:t>
            </a:r>
            <a:r>
              <a:rPr lang="en-US" sz="2400" baseline="-25000" dirty="0" smtClean="0"/>
              <a:t>PS</a:t>
            </a:r>
            <a:r>
              <a:rPr lang="en-US" sz="2400" dirty="0" smtClean="0"/>
              <a:t>) = exp(0.470 - 0.008*50 - 0.503 = </a:t>
            </a:r>
            <a:r>
              <a:rPr lang="en-US" sz="2400" u="sng" dirty="0" smtClean="0"/>
              <a:t>0.65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2c</a:t>
            </a:r>
          </a:p>
          <a:p>
            <a:pPr lvl="1"/>
            <a:r>
              <a:rPr lang="en-US" dirty="0" smtClean="0"/>
              <a:t>How do you test whether both interactions are equal to 0?</a:t>
            </a:r>
          </a:p>
          <a:p>
            <a:r>
              <a:rPr lang="en-US" dirty="0" smtClean="0"/>
              <a:t>Question 2d</a:t>
            </a:r>
          </a:p>
          <a:p>
            <a:pPr lvl="1"/>
            <a:r>
              <a:rPr lang="en-US" dirty="0" smtClean="0"/>
              <a:t>How do you test for confounding?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364" dirty="0" smtClean="0"/>
              <a:t>Primary </a:t>
            </a:r>
            <a:r>
              <a:rPr lang="en-US" sz="4364" dirty="0" err="1" smtClean="0"/>
              <a:t>biliary</a:t>
            </a:r>
            <a:r>
              <a:rPr lang="en-US" sz="4364" dirty="0" smtClean="0"/>
              <a:t> cirrhosis of the liver (PBC) is a rare but fatal chronic liver disease, with a prevalence of about 50-cases-per-million population. </a:t>
            </a:r>
          </a:p>
          <a:p>
            <a:r>
              <a:rPr lang="en-US" sz="4364" dirty="0" smtClean="0"/>
              <a:t>Between January, 1974 and May, 1984, the Mayo Clinic conducted a double-blinded randomized trial for PBC, comparing the drug D-</a:t>
            </a:r>
            <a:r>
              <a:rPr lang="en-US" sz="4364" dirty="0" err="1" smtClean="0"/>
              <a:t>penicillamine</a:t>
            </a:r>
            <a:r>
              <a:rPr lang="en-US" sz="4364" dirty="0" smtClean="0"/>
              <a:t> (DPCA) with a placebo. </a:t>
            </a:r>
          </a:p>
          <a:p>
            <a:pPr lvl="1"/>
            <a:r>
              <a:rPr lang="en-US" sz="3636" dirty="0" smtClean="0"/>
              <a:t>424 patients who met the eligibility criteria </a:t>
            </a:r>
          </a:p>
          <a:p>
            <a:pPr lvl="1"/>
            <a:r>
              <a:rPr lang="en-US" sz="3636" dirty="0" smtClean="0"/>
              <a:t>312 both treating physician and patient agreed to participate </a:t>
            </a:r>
          </a:p>
          <a:p>
            <a:r>
              <a:rPr lang="en-US" sz="4364" dirty="0" smtClean="0"/>
              <a:t>Disease and survival status as of July 1986, were recorded for as many patients as possible. </a:t>
            </a:r>
          </a:p>
          <a:p>
            <a:pPr lvl="1"/>
            <a:r>
              <a:rPr lang="en-US" sz="3273" dirty="0" smtClean="0"/>
              <a:t>125 patients died</a:t>
            </a:r>
          </a:p>
          <a:p>
            <a:pPr lvl="2"/>
            <a:r>
              <a:rPr lang="en-US" sz="2909" dirty="0" smtClean="0"/>
              <a:t>11 deaths not attributable to PBC</a:t>
            </a:r>
          </a:p>
          <a:p>
            <a:pPr lvl="1"/>
            <a:r>
              <a:rPr lang="en-US" sz="3273" dirty="0" smtClean="0"/>
              <a:t>8 patients lost to follow-up</a:t>
            </a:r>
          </a:p>
          <a:p>
            <a:pPr lvl="1"/>
            <a:r>
              <a:rPr lang="en-US" sz="3273" dirty="0" smtClean="0"/>
              <a:t>19 patients underwent liver transplantation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Develop a predictive model</a:t>
            </a:r>
          </a:p>
          <a:p>
            <a:pPr lvl="0"/>
            <a:r>
              <a:rPr lang="en-US" sz="2400" dirty="0" smtClean="0"/>
              <a:t>Use Cox regression to build "Mayo model” by Dickson </a:t>
            </a:r>
            <a:r>
              <a:rPr lang="en-US" sz="2400" i="1" dirty="0" smtClean="0"/>
              <a:t>et al.</a:t>
            </a:r>
          </a:p>
          <a:p>
            <a:pPr lvl="0"/>
            <a:r>
              <a:rPr lang="en-US" sz="2400" dirty="0" smtClean="0"/>
              <a:t>Assess the adequacy of the model</a:t>
            </a:r>
          </a:p>
          <a:p>
            <a:pPr lvl="0"/>
            <a:r>
              <a:rPr lang="en-US" sz="2400" dirty="0" smtClean="0"/>
              <a:t>Predict 5 year survival for: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52 year old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serum </a:t>
            </a:r>
            <a:r>
              <a:rPr lang="en-US" sz="2000" dirty="0" err="1" smtClean="0"/>
              <a:t>bilirubin</a:t>
            </a:r>
            <a:r>
              <a:rPr lang="en-US" sz="2000" dirty="0" smtClean="0"/>
              <a:t> = 0.5 mg/dl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serum albumin = 4.5 gm/dl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prothrombin</a:t>
            </a:r>
            <a:r>
              <a:rPr lang="en-US" sz="2000" dirty="0" smtClean="0"/>
              <a:t> time = 10.1 sec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 edema/diuretic therapy</a:t>
            </a:r>
          </a:p>
          <a:p>
            <a:pPr lvl="0"/>
            <a:r>
              <a:rPr lang="en-US" sz="2400" dirty="0" smtClean="0"/>
              <a:t>Use data on additional patients to check the prognostic model</a:t>
            </a:r>
          </a:p>
          <a:p>
            <a:pPr lvl="0"/>
            <a:r>
              <a:rPr lang="en-US" sz="2400" dirty="0" smtClean="0"/>
              <a:t>Conclusions?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1008</Words>
  <Application>Microsoft Office PowerPoint</Application>
  <PresentationFormat>On-screen Show (4:3)</PresentationFormat>
  <Paragraphs>148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Biost 513 Discussion Section Week 9</vt:lpstr>
      <vt:lpstr>Homework 7</vt:lpstr>
      <vt:lpstr>Homework 7</vt:lpstr>
      <vt:lpstr>Homework 7</vt:lpstr>
      <vt:lpstr>Homework 7</vt:lpstr>
      <vt:lpstr>Homework 7</vt:lpstr>
      <vt:lpstr>Homework 7</vt:lpstr>
      <vt:lpstr>Case Study Review</vt:lpstr>
      <vt:lpstr>Agenda</vt:lpstr>
      <vt:lpstr>Develop a Predictive Model</vt:lpstr>
      <vt:lpstr>Develop a Predictive Model</vt:lpstr>
      <vt:lpstr>PowerPoint Presentation</vt:lpstr>
      <vt:lpstr>Assess the Model</vt:lpstr>
      <vt:lpstr>Interpretation?</vt:lpstr>
      <vt:lpstr>PowerPoint Presentation</vt:lpstr>
      <vt:lpstr>PowerPoint Presentation</vt:lpstr>
      <vt:lpstr>PowerPoint Presentation</vt:lpstr>
      <vt:lpstr>Predict 5-Year Survival</vt:lpstr>
      <vt:lpstr>Predict 5-Year Survival</vt:lpstr>
      <vt:lpstr>Internal Validity</vt:lpstr>
      <vt:lpstr>PowerPoint Presentation</vt:lpstr>
      <vt:lpstr>External Validity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 512 Discussion Section Week 1</dc:title>
  <dc:creator>Hannah Cohen-Cline</dc:creator>
  <cp:lastModifiedBy>David Yanez</cp:lastModifiedBy>
  <cp:revision>24</cp:revision>
  <dcterms:created xsi:type="dcterms:W3CDTF">2013-05-28T14:52:05Z</dcterms:created>
  <dcterms:modified xsi:type="dcterms:W3CDTF">2013-05-29T09:52:28Z</dcterms:modified>
</cp:coreProperties>
</file>